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panose="00000500000000000000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254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07586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Resume Analyzer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113490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Hello everyone!  Today, I'll present my project: the AI Resume Analyzer, an AI-powered tool. It aims to improve resume screening through NLP and semantic scoring.</a:t>
            </a:r>
            <a:endParaRPr lang="en-US" sz="1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2C536A-2EFA-F983-33D7-A79D6A8AE129}"/>
              </a:ext>
            </a:extLst>
          </p:cNvPr>
          <p:cNvSpPr/>
          <p:nvPr/>
        </p:nvSpPr>
        <p:spPr>
          <a:xfrm>
            <a:off x="12847899" y="7697165"/>
            <a:ext cx="1666754" cy="428263"/>
          </a:xfrm>
          <a:prstGeom prst="rect">
            <a:avLst/>
          </a:prstGeom>
          <a:solidFill>
            <a:srgbClr val="282C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0683" y="550545"/>
            <a:ext cx="8358783" cy="658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Addressing Recruitment Challenges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00683" y="1689497"/>
            <a:ext cx="6370320" cy="961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Recruiters face significant challenges. Manual resume screening is inefficient and prone to bias. This project offers a solution by automating and enhancing the process.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7017" y="1734503"/>
            <a:ext cx="6370320" cy="435864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00683" y="6543437"/>
            <a:ext cx="450413" cy="450413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767775" y="6571059"/>
            <a:ext cx="31611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1351240" y="6612255"/>
            <a:ext cx="3391972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Resume Parsing and Analysis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1351240" y="7061597"/>
            <a:ext cx="3592235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Automatically extract and analyse key information from resumes.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5193744" y="6543437"/>
            <a:ext cx="450413" cy="450413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260836" y="6571059"/>
            <a:ext cx="31611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5844302" y="6612255"/>
            <a:ext cx="2634377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Contextual Scoring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5844302" y="7061597"/>
            <a:ext cx="3592235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Score resumes based on content and contextual relevance.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9686806" y="6543437"/>
            <a:ext cx="450413" cy="450413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9753898" y="6571059"/>
            <a:ext cx="31611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10337363" y="6612255"/>
            <a:ext cx="302061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Personalised Suggestions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10337363" y="7061597"/>
            <a:ext cx="3592354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 tailored feedback for resume improvement.</a:t>
            </a:r>
            <a:endParaRPr lang="en-US" sz="15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2C9980-92CD-FA12-5B0B-49650563DB72}"/>
              </a:ext>
            </a:extLst>
          </p:cNvPr>
          <p:cNvSpPr/>
          <p:nvPr/>
        </p:nvSpPr>
        <p:spPr>
          <a:xfrm>
            <a:off x="12847899" y="7697165"/>
            <a:ext cx="1666754" cy="428263"/>
          </a:xfrm>
          <a:prstGeom prst="rect">
            <a:avLst/>
          </a:prstGeom>
          <a:solidFill>
            <a:srgbClr val="282C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013" y="533519"/>
            <a:ext cx="9351645" cy="638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Technology Stack: Powering the Analyzer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679013" y="1559719"/>
            <a:ext cx="13272373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AI Resume Analyzer leverages a robust set of technologies. These tools seamlessly integrate to handle parsing, scoring, simulation, and visualization of the recruitment process.</a:t>
            </a:r>
            <a:endParaRPr lang="en-US" sz="1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560" y="2524958"/>
            <a:ext cx="1239322" cy="776049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1020" y="2524958"/>
            <a:ext cx="1239322" cy="776049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5480" y="2524958"/>
            <a:ext cx="1239322" cy="776049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9940" y="2524958"/>
            <a:ext cx="1239322" cy="776049"/>
          </a:xfrm>
          <a:prstGeom prst="rect">
            <a:avLst/>
          </a:prstGeom>
        </p:spPr>
      </p:pic>
      <p:pic>
        <p:nvPicPr>
          <p:cNvPr id="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84400" y="2524958"/>
            <a:ext cx="1239322" cy="776049"/>
          </a:xfrm>
          <a:prstGeom prst="rect">
            <a:avLst/>
          </a:prstGeom>
        </p:spPr>
      </p:pic>
      <p:pic>
        <p:nvPicPr>
          <p:cNvPr id="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013" y="3645218"/>
            <a:ext cx="485061" cy="485061"/>
          </a:xfrm>
          <a:prstGeom prst="rect">
            <a:avLst/>
          </a:prstGeom>
        </p:spPr>
      </p:pic>
      <p:sp>
        <p:nvSpPr>
          <p:cNvPr id="10" name="Text 2"/>
          <p:cNvSpPr/>
          <p:nvPr/>
        </p:nvSpPr>
        <p:spPr>
          <a:xfrm>
            <a:off x="679013" y="4372808"/>
            <a:ext cx="2552938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Python</a:t>
            </a:r>
            <a:endParaRPr lang="en-US" sz="2000" dirty="0"/>
          </a:p>
        </p:txBody>
      </p:sp>
      <p:sp>
        <p:nvSpPr>
          <p:cNvPr id="11" name="Text 3"/>
          <p:cNvSpPr/>
          <p:nvPr/>
        </p:nvSpPr>
        <p:spPr>
          <a:xfrm>
            <a:off x="679013" y="4808220"/>
            <a:ext cx="4262438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Core programming language for backend logic.</a:t>
            </a:r>
            <a:endParaRPr lang="en-US" sz="150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83981" y="3645218"/>
            <a:ext cx="485061" cy="485061"/>
          </a:xfrm>
          <a:prstGeom prst="rect">
            <a:avLst/>
          </a:prstGeom>
        </p:spPr>
      </p:pic>
      <p:sp>
        <p:nvSpPr>
          <p:cNvPr id="13" name="Text 4"/>
          <p:cNvSpPr/>
          <p:nvPr/>
        </p:nvSpPr>
        <p:spPr>
          <a:xfrm>
            <a:off x="5183981" y="4372808"/>
            <a:ext cx="2552938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Streamlit</a:t>
            </a:r>
            <a:endParaRPr lang="en-US" sz="2000" dirty="0"/>
          </a:p>
        </p:txBody>
      </p:sp>
      <p:sp>
        <p:nvSpPr>
          <p:cNvPr id="14" name="Text 5"/>
          <p:cNvSpPr/>
          <p:nvPr/>
        </p:nvSpPr>
        <p:spPr>
          <a:xfrm>
            <a:off x="5183981" y="4808220"/>
            <a:ext cx="4262438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Used for intuitive and interactive web user interface.</a:t>
            </a:r>
            <a:endParaRPr lang="en-US" sz="1500" dirty="0"/>
          </a:p>
        </p:txBody>
      </p:sp>
      <p:pic>
        <p:nvPicPr>
          <p:cNvPr id="15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88949" y="3645218"/>
            <a:ext cx="485061" cy="485061"/>
          </a:xfrm>
          <a:prstGeom prst="rect">
            <a:avLst/>
          </a:prstGeom>
        </p:spPr>
      </p:pic>
      <p:sp>
        <p:nvSpPr>
          <p:cNvPr id="16" name="Text 6"/>
          <p:cNvSpPr/>
          <p:nvPr/>
        </p:nvSpPr>
        <p:spPr>
          <a:xfrm>
            <a:off x="9688949" y="4372808"/>
            <a:ext cx="2552938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MySQL</a:t>
            </a:r>
            <a:endParaRPr lang="en-US" sz="2000" dirty="0"/>
          </a:p>
        </p:txBody>
      </p:sp>
      <p:sp>
        <p:nvSpPr>
          <p:cNvPr id="17" name="Text 7"/>
          <p:cNvSpPr/>
          <p:nvPr/>
        </p:nvSpPr>
        <p:spPr>
          <a:xfrm>
            <a:off x="9688949" y="4808220"/>
            <a:ext cx="4262438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Reliable database for efficient data storage and retrieval.</a:t>
            </a:r>
            <a:endParaRPr lang="en-US" sz="1500" dirty="0"/>
          </a:p>
        </p:txBody>
      </p:sp>
      <p:pic>
        <p:nvPicPr>
          <p:cNvPr id="18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9013" y="5914311"/>
            <a:ext cx="485061" cy="485061"/>
          </a:xfrm>
          <a:prstGeom prst="rect">
            <a:avLst/>
          </a:prstGeom>
        </p:spPr>
      </p:pic>
      <p:sp>
        <p:nvSpPr>
          <p:cNvPr id="19" name="Text 8"/>
          <p:cNvSpPr/>
          <p:nvPr/>
        </p:nvSpPr>
        <p:spPr>
          <a:xfrm>
            <a:off x="679013" y="6641902"/>
            <a:ext cx="2552938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PyResparser</a:t>
            </a:r>
            <a:endParaRPr lang="en-US" sz="2000" dirty="0"/>
          </a:p>
        </p:txBody>
      </p:sp>
      <p:sp>
        <p:nvSpPr>
          <p:cNvPr id="20" name="Text 9"/>
          <p:cNvSpPr/>
          <p:nvPr/>
        </p:nvSpPr>
        <p:spPr>
          <a:xfrm>
            <a:off x="679013" y="7077313"/>
            <a:ext cx="4262438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Specialised tool for accurate resume parsing.</a:t>
            </a:r>
            <a:endParaRPr lang="en-US" sz="1500" dirty="0"/>
          </a:p>
        </p:txBody>
      </p:sp>
      <p:pic>
        <p:nvPicPr>
          <p:cNvPr id="21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83981" y="5914311"/>
            <a:ext cx="485061" cy="485061"/>
          </a:xfrm>
          <a:prstGeom prst="rect">
            <a:avLst/>
          </a:prstGeom>
        </p:spPr>
      </p:pic>
      <p:sp>
        <p:nvSpPr>
          <p:cNvPr id="22" name="Text 10"/>
          <p:cNvSpPr/>
          <p:nvPr/>
        </p:nvSpPr>
        <p:spPr>
          <a:xfrm>
            <a:off x="5183981" y="6641902"/>
            <a:ext cx="2552938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SentenceTransformer</a:t>
            </a:r>
            <a:endParaRPr lang="en-US" sz="2000" dirty="0"/>
          </a:p>
        </p:txBody>
      </p:sp>
      <p:sp>
        <p:nvSpPr>
          <p:cNvPr id="23" name="Text 11"/>
          <p:cNvSpPr/>
          <p:nvPr/>
        </p:nvSpPr>
        <p:spPr>
          <a:xfrm>
            <a:off x="5183981" y="7077313"/>
            <a:ext cx="4262438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Enables advanced semantic NLP scoring.</a:t>
            </a:r>
            <a:endParaRPr lang="en-US" sz="15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D796C6-8A32-56AC-B4FB-66B389DCB55E}"/>
              </a:ext>
            </a:extLst>
          </p:cNvPr>
          <p:cNvSpPr/>
          <p:nvPr/>
        </p:nvSpPr>
        <p:spPr>
          <a:xfrm>
            <a:off x="12847899" y="7697165"/>
            <a:ext cx="1666754" cy="428263"/>
          </a:xfrm>
          <a:prstGeom prst="rect">
            <a:avLst/>
          </a:prstGeom>
          <a:solidFill>
            <a:srgbClr val="282C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9966" y="578763"/>
            <a:ext cx="7784068" cy="1278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 Architecture: Seamless Workflow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79966" y="2148126"/>
            <a:ext cx="7784068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system architecture ensures a smooth and efficient resume analysis process. Each step is designed for optimal performance and accuracy.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966" y="2988350"/>
            <a:ext cx="971312" cy="116562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845469" y="3182541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Resume Upload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1845469" y="3618548"/>
            <a:ext cx="66185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Candidates upload resumes via Streamlit interface.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66" y="4153972"/>
            <a:ext cx="971312" cy="116562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845469" y="4348162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Parsing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1845469" y="4784169"/>
            <a:ext cx="66185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PyResparser extracts key information automatically.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966" y="5319593"/>
            <a:ext cx="971312" cy="116562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845469" y="5513784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NLP Scoring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1845469" y="5949791"/>
            <a:ext cx="66185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SentenceTransformer performs semantic analysis.</a:t>
            </a:r>
            <a:endParaRPr lang="en-US" sz="15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966" y="6485215"/>
            <a:ext cx="971312" cy="116562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845469" y="6679406"/>
            <a:ext cx="3373517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Skill Gap &amp; Recommendations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1845469" y="7115413"/>
            <a:ext cx="66185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Identifies gaps and suggests improvements for candidates.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166" y="594122"/>
            <a:ext cx="8081010" cy="710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Integrated Candidate Evaluation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6166" y="1737003"/>
            <a:ext cx="13118068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system evaluates each applicant comprehensively. We simulate how top resumes are shortlisted, providing clear insights into the selection process.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66" y="2914531"/>
            <a:ext cx="6295549" cy="430744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586305" y="2914531"/>
            <a:ext cx="6295549" cy="1349097"/>
          </a:xfrm>
          <a:prstGeom prst="roundRect">
            <a:avLst>
              <a:gd name="adj" fmla="val 1441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7802285" y="3130510"/>
            <a:ext cx="2842855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Resume Score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802285" y="3701891"/>
            <a:ext cx="5863590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Quantitative assessment of overall resume quality.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586305" y="4479608"/>
            <a:ext cx="6295549" cy="1349097"/>
          </a:xfrm>
          <a:prstGeom prst="roundRect">
            <a:avLst>
              <a:gd name="adj" fmla="val 1441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7802285" y="4695587"/>
            <a:ext cx="2842855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ATS Compatibility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802285" y="5266968"/>
            <a:ext cx="5863590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Ensures resumes pass Applicant Tracking Systems.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586305" y="6044684"/>
            <a:ext cx="6295549" cy="1349097"/>
          </a:xfrm>
          <a:prstGeom prst="roundRect">
            <a:avLst>
              <a:gd name="adj" fmla="val 1441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802285" y="6260663"/>
            <a:ext cx="2842855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Skills Matching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802285" y="6832044"/>
            <a:ext cx="5863590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Evaluates relevance of skills to job description.</a:t>
            </a:r>
            <a:endParaRPr lang="en-US" sz="17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D7489A-BED8-4FDE-82C1-0B81F2C96E10}"/>
              </a:ext>
            </a:extLst>
          </p:cNvPr>
          <p:cNvSpPr/>
          <p:nvPr/>
        </p:nvSpPr>
        <p:spPr>
          <a:xfrm>
            <a:off x="12847899" y="7697165"/>
            <a:ext cx="1666754" cy="428263"/>
          </a:xfrm>
          <a:prstGeom prst="rect">
            <a:avLst/>
          </a:prstGeom>
          <a:solidFill>
            <a:srgbClr val="282C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1033" y="503753"/>
            <a:ext cx="5574506" cy="602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Timeline Overview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41033" y="1472684"/>
            <a:ext cx="13348335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was executed methodically, week by week, to ensure comprehensive development and feature integration. Each phase built upon the last.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303770" y="2264926"/>
            <a:ext cx="22860" cy="5461159"/>
          </a:xfrm>
          <a:prstGeom prst="roundRect">
            <a:avLst>
              <a:gd name="adj" fmla="val 721200"/>
            </a:avLst>
          </a:prstGeom>
          <a:solidFill>
            <a:srgbClr val="60646A"/>
          </a:solidFill>
          <a:ln/>
        </p:spPr>
      </p:sp>
      <p:sp>
        <p:nvSpPr>
          <p:cNvPr id="5" name="Shape 3"/>
          <p:cNvSpPr/>
          <p:nvPr/>
        </p:nvSpPr>
        <p:spPr>
          <a:xfrm>
            <a:off x="6582549" y="2459474"/>
            <a:ext cx="549473" cy="22860"/>
          </a:xfrm>
          <a:prstGeom prst="roundRect">
            <a:avLst>
              <a:gd name="adj" fmla="val 721200"/>
            </a:avLst>
          </a:prstGeom>
          <a:solidFill>
            <a:srgbClr val="60646A"/>
          </a:solidFill>
          <a:ln/>
        </p:spPr>
      </p:sp>
      <p:sp>
        <p:nvSpPr>
          <p:cNvPr id="6" name="Shape 4"/>
          <p:cNvSpPr/>
          <p:nvPr/>
        </p:nvSpPr>
        <p:spPr>
          <a:xfrm>
            <a:off x="7109162" y="2264926"/>
            <a:ext cx="412075" cy="412075"/>
          </a:xfrm>
          <a:prstGeom prst="roundRect">
            <a:avLst>
              <a:gd name="adj" fmla="val 40009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170539" y="2290167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641033" y="2324457"/>
            <a:ext cx="5758339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W1: Setup, PyResparser, keyword scoring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498378" y="3558540"/>
            <a:ext cx="549473" cy="22860"/>
          </a:xfrm>
          <a:prstGeom prst="roundRect">
            <a:avLst>
              <a:gd name="adj" fmla="val 721200"/>
            </a:avLst>
          </a:prstGeom>
          <a:solidFill>
            <a:srgbClr val="60646A"/>
          </a:solidFill>
          <a:ln/>
        </p:spPr>
      </p:sp>
      <p:sp>
        <p:nvSpPr>
          <p:cNvPr id="10" name="Shape 8"/>
          <p:cNvSpPr/>
          <p:nvPr/>
        </p:nvSpPr>
        <p:spPr>
          <a:xfrm>
            <a:off x="7109162" y="3363992"/>
            <a:ext cx="412075" cy="412075"/>
          </a:xfrm>
          <a:prstGeom prst="roundRect">
            <a:avLst>
              <a:gd name="adj" fmla="val 40009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7170539" y="3389233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250" dirty="0"/>
          </a:p>
        </p:txBody>
      </p:sp>
      <p:sp>
        <p:nvSpPr>
          <p:cNvPr id="12" name="Text 10"/>
          <p:cNvSpPr/>
          <p:nvPr/>
        </p:nvSpPr>
        <p:spPr>
          <a:xfrm>
            <a:off x="8231029" y="3423523"/>
            <a:ext cx="5758339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W2: NLP semantic scoring (SentenceTransformer)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6582549" y="4504134"/>
            <a:ext cx="549473" cy="22860"/>
          </a:xfrm>
          <a:prstGeom prst="roundRect">
            <a:avLst>
              <a:gd name="adj" fmla="val 721200"/>
            </a:avLst>
          </a:prstGeom>
          <a:solidFill>
            <a:srgbClr val="60646A"/>
          </a:solidFill>
          <a:ln/>
        </p:spPr>
      </p:sp>
      <p:sp>
        <p:nvSpPr>
          <p:cNvPr id="14" name="Shape 12"/>
          <p:cNvSpPr/>
          <p:nvPr/>
        </p:nvSpPr>
        <p:spPr>
          <a:xfrm>
            <a:off x="7109162" y="4309586"/>
            <a:ext cx="412075" cy="412075"/>
          </a:xfrm>
          <a:prstGeom prst="roundRect">
            <a:avLst>
              <a:gd name="adj" fmla="val 40009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7170539" y="4334828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250" dirty="0"/>
          </a:p>
        </p:txBody>
      </p:sp>
      <p:sp>
        <p:nvSpPr>
          <p:cNvPr id="16" name="Text 14"/>
          <p:cNvSpPr/>
          <p:nvPr/>
        </p:nvSpPr>
        <p:spPr>
          <a:xfrm>
            <a:off x="641033" y="4369118"/>
            <a:ext cx="5758339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W3: Intelligent suggestions (Coursera/Udemy, weak section finder)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7498378" y="5449848"/>
            <a:ext cx="549473" cy="22860"/>
          </a:xfrm>
          <a:prstGeom prst="roundRect">
            <a:avLst>
              <a:gd name="adj" fmla="val 721200"/>
            </a:avLst>
          </a:prstGeom>
          <a:solidFill>
            <a:srgbClr val="60646A"/>
          </a:solidFill>
          <a:ln/>
        </p:spPr>
      </p:sp>
      <p:sp>
        <p:nvSpPr>
          <p:cNvPr id="18" name="Shape 16"/>
          <p:cNvSpPr/>
          <p:nvPr/>
        </p:nvSpPr>
        <p:spPr>
          <a:xfrm>
            <a:off x="7109162" y="5255300"/>
            <a:ext cx="412075" cy="412075"/>
          </a:xfrm>
          <a:prstGeom prst="roundRect">
            <a:avLst>
              <a:gd name="adj" fmla="val 40009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7170539" y="5280541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250" dirty="0"/>
          </a:p>
        </p:txBody>
      </p:sp>
      <p:sp>
        <p:nvSpPr>
          <p:cNvPr id="20" name="Text 18"/>
          <p:cNvSpPr/>
          <p:nvPr/>
        </p:nvSpPr>
        <p:spPr>
          <a:xfrm>
            <a:off x="8231029" y="5314831"/>
            <a:ext cx="5758339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W4: STAR guidance, ATS compatibility</a:t>
            </a:r>
            <a:endParaRPr lang="en-US" sz="1400" dirty="0"/>
          </a:p>
        </p:txBody>
      </p:sp>
      <p:sp>
        <p:nvSpPr>
          <p:cNvPr id="21" name="Shape 19"/>
          <p:cNvSpPr/>
          <p:nvPr/>
        </p:nvSpPr>
        <p:spPr>
          <a:xfrm>
            <a:off x="6582549" y="6395561"/>
            <a:ext cx="549473" cy="22860"/>
          </a:xfrm>
          <a:prstGeom prst="roundRect">
            <a:avLst>
              <a:gd name="adj" fmla="val 721200"/>
            </a:avLst>
          </a:prstGeom>
          <a:solidFill>
            <a:srgbClr val="60646A"/>
          </a:solidFill>
          <a:ln/>
        </p:spPr>
      </p:sp>
      <p:sp>
        <p:nvSpPr>
          <p:cNvPr id="22" name="Shape 20"/>
          <p:cNvSpPr/>
          <p:nvPr/>
        </p:nvSpPr>
        <p:spPr>
          <a:xfrm>
            <a:off x="7109162" y="6201013"/>
            <a:ext cx="412075" cy="412075"/>
          </a:xfrm>
          <a:prstGeom prst="roundRect">
            <a:avLst>
              <a:gd name="adj" fmla="val 40009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3" name="Text 21"/>
          <p:cNvSpPr/>
          <p:nvPr/>
        </p:nvSpPr>
        <p:spPr>
          <a:xfrm>
            <a:off x="7170539" y="6226254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5</a:t>
            </a:r>
            <a:endParaRPr lang="en-US" sz="2250" dirty="0"/>
          </a:p>
        </p:txBody>
      </p:sp>
      <p:sp>
        <p:nvSpPr>
          <p:cNvPr id="24" name="Text 22"/>
          <p:cNvSpPr/>
          <p:nvPr/>
        </p:nvSpPr>
        <p:spPr>
          <a:xfrm>
            <a:off x="641033" y="6260544"/>
            <a:ext cx="5758339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W5: Benchmarking with peer resume</a:t>
            </a:r>
            <a:endParaRPr lang="en-US" sz="1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02BDD2-5634-08FC-8453-C8625C2397A7}"/>
              </a:ext>
            </a:extLst>
          </p:cNvPr>
          <p:cNvSpPr/>
          <p:nvPr/>
        </p:nvSpPr>
        <p:spPr>
          <a:xfrm>
            <a:off x="12847899" y="7697165"/>
            <a:ext cx="1666754" cy="428263"/>
          </a:xfrm>
          <a:prstGeom prst="rect">
            <a:avLst/>
          </a:prstGeom>
          <a:solidFill>
            <a:srgbClr val="282C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6625" y="485537"/>
            <a:ext cx="6363772" cy="579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 Output and Key Results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16625" y="1417439"/>
            <a:ext cx="13397151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AI Resume Analyzer delivers actionable insights, significantly improving the recruitment process. Our results demonstrate high accuracy.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16625" y="2095619"/>
            <a:ext cx="396359" cy="396359"/>
          </a:xfrm>
          <a:prstGeom prst="roundRect">
            <a:avLst>
              <a:gd name="adj" fmla="val 40012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675680" y="2119848"/>
            <a:ext cx="27813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189077" y="2156103"/>
            <a:ext cx="2318504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Resume Score (0-100)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189077" y="2621875"/>
            <a:ext cx="5911215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Clear performance metric for candidates.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616625" y="3256121"/>
            <a:ext cx="396359" cy="396359"/>
          </a:xfrm>
          <a:prstGeom prst="roundRect">
            <a:avLst>
              <a:gd name="adj" fmla="val 40012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675680" y="3280350"/>
            <a:ext cx="27813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1189077" y="3316605"/>
            <a:ext cx="2504956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Highlighted Weaknesses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1189077" y="3782378"/>
            <a:ext cx="5911215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Identifies areas for improvement.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616625" y="4416623"/>
            <a:ext cx="396359" cy="396359"/>
          </a:xfrm>
          <a:prstGeom prst="roundRect">
            <a:avLst>
              <a:gd name="adj" fmla="val 40012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675680" y="4440853"/>
            <a:ext cx="27813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189077" y="4477107"/>
            <a:ext cx="2637234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Suggested Improvements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1189077" y="4942880"/>
            <a:ext cx="5911215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Actionable advice for enhancing resume quality.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616625" y="5577126"/>
            <a:ext cx="396359" cy="396359"/>
          </a:xfrm>
          <a:prstGeom prst="roundRect">
            <a:avLst>
              <a:gd name="adj" fmla="val 40012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5"/>
          <p:cNvSpPr/>
          <p:nvPr/>
        </p:nvSpPr>
        <p:spPr>
          <a:xfrm>
            <a:off x="675680" y="5601355"/>
            <a:ext cx="27813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1189077" y="5637609"/>
            <a:ext cx="2318504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Semantic Match</a:t>
            </a:r>
            <a:endParaRPr lang="en-US" sz="1800" dirty="0"/>
          </a:p>
        </p:txBody>
      </p:sp>
      <p:sp>
        <p:nvSpPr>
          <p:cNvPr id="19" name="Text 17"/>
          <p:cNvSpPr/>
          <p:nvPr/>
        </p:nvSpPr>
        <p:spPr>
          <a:xfrm>
            <a:off x="1189077" y="6103382"/>
            <a:ext cx="5911215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Measures alignment with job descriptions.</a:t>
            </a:r>
            <a:endParaRPr lang="en-US" sz="1350" dirty="0"/>
          </a:p>
        </p:txBody>
      </p:sp>
      <p:sp>
        <p:nvSpPr>
          <p:cNvPr id="20" name="Shape 18"/>
          <p:cNvSpPr/>
          <p:nvPr/>
        </p:nvSpPr>
        <p:spPr>
          <a:xfrm>
            <a:off x="616625" y="6737628"/>
            <a:ext cx="396359" cy="396359"/>
          </a:xfrm>
          <a:prstGeom prst="roundRect">
            <a:avLst>
              <a:gd name="adj" fmla="val 40012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675680" y="6761857"/>
            <a:ext cx="27813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5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1189077" y="6798112"/>
            <a:ext cx="2318504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Admin Dashboard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1189077" y="7263884"/>
            <a:ext cx="5911215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Provides analytics for recruiters.</a:t>
            </a:r>
            <a:endParaRPr lang="en-US" sz="1350" dirty="0"/>
          </a:p>
        </p:txBody>
      </p:sp>
      <p:pic>
        <p:nvPicPr>
          <p:cNvPr id="2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728" y="2095619"/>
            <a:ext cx="6483668" cy="4436150"/>
          </a:xfrm>
          <a:prstGeom prst="rect">
            <a:avLst/>
          </a:prstGeom>
        </p:spPr>
      </p:pic>
      <p:sp>
        <p:nvSpPr>
          <p:cNvPr id="25" name="Text 22"/>
          <p:cNvSpPr/>
          <p:nvPr/>
        </p:nvSpPr>
        <p:spPr>
          <a:xfrm>
            <a:off x="7537728" y="6729889"/>
            <a:ext cx="6483668" cy="845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system achieved up to 85% accuracy in matching resumes to job descriptions. This high level of precision significantly streamlines the hiring process.</a:t>
            </a:r>
            <a:endParaRPr lang="en-US" sz="135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72ED0F-CA5B-8E5F-EF97-814DA84CDB81}"/>
              </a:ext>
            </a:extLst>
          </p:cNvPr>
          <p:cNvSpPr/>
          <p:nvPr/>
        </p:nvSpPr>
        <p:spPr>
          <a:xfrm>
            <a:off x="12847899" y="7697165"/>
            <a:ext cx="1666754" cy="428263"/>
          </a:xfrm>
          <a:prstGeom prst="rect">
            <a:avLst/>
          </a:prstGeom>
          <a:solidFill>
            <a:srgbClr val="282C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518" y="727234"/>
            <a:ext cx="6592967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 &amp; Key Learnings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16518" y="1809988"/>
            <a:ext cx="13197364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AI Resume Analyzer represents a significant leap in recruitment technology. It offers enhanced efficiency and candidate quality.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6518" y="2797373"/>
            <a:ext cx="3107412" cy="675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5300" dirty="0"/>
          </a:p>
        </p:txBody>
      </p:sp>
      <p:sp>
        <p:nvSpPr>
          <p:cNvPr id="5" name="Text 3"/>
          <p:cNvSpPr/>
          <p:nvPr/>
        </p:nvSpPr>
        <p:spPr>
          <a:xfrm>
            <a:off x="923330" y="3728680"/>
            <a:ext cx="269367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Improved Recruitment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16518" y="4188023"/>
            <a:ext cx="3107412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AI for smarter hiring decisions.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079796" y="2797373"/>
            <a:ext cx="3107412" cy="675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5300" dirty="0"/>
          </a:p>
        </p:txBody>
      </p:sp>
      <p:sp>
        <p:nvSpPr>
          <p:cNvPr id="8" name="Text 6"/>
          <p:cNvSpPr/>
          <p:nvPr/>
        </p:nvSpPr>
        <p:spPr>
          <a:xfrm>
            <a:off x="4257437" y="3728680"/>
            <a:ext cx="275201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Personalized Feedback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4079796" y="4188023"/>
            <a:ext cx="3107412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Boosting candidate quality through tailored suggestions.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443073" y="2797373"/>
            <a:ext cx="3107412" cy="675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5300" dirty="0"/>
          </a:p>
        </p:txBody>
      </p:sp>
      <p:sp>
        <p:nvSpPr>
          <p:cNvPr id="11" name="Text 9"/>
          <p:cNvSpPr/>
          <p:nvPr/>
        </p:nvSpPr>
        <p:spPr>
          <a:xfrm>
            <a:off x="7649885" y="3728680"/>
            <a:ext cx="269367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Pipeline Integration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7443073" y="4188023"/>
            <a:ext cx="3107412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Successful end-to-end system development.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806351" y="2797373"/>
            <a:ext cx="3107531" cy="675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5300" dirty="0"/>
          </a:p>
        </p:txBody>
      </p:sp>
      <p:sp>
        <p:nvSpPr>
          <p:cNvPr id="14" name="Text 12"/>
          <p:cNvSpPr/>
          <p:nvPr/>
        </p:nvSpPr>
        <p:spPr>
          <a:xfrm>
            <a:off x="11013281" y="3728680"/>
            <a:ext cx="269367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Semantic NLP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10806351" y="4188023"/>
            <a:ext cx="3107531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Advanced scoring for deeper insights.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61434" y="5456873"/>
            <a:ext cx="3107412" cy="675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5</a:t>
            </a:r>
            <a:endParaRPr lang="en-US" sz="5300" dirty="0"/>
          </a:p>
        </p:txBody>
      </p:sp>
      <p:sp>
        <p:nvSpPr>
          <p:cNvPr id="17" name="Text 15"/>
          <p:cNvSpPr/>
          <p:nvPr/>
        </p:nvSpPr>
        <p:spPr>
          <a:xfrm>
            <a:off x="5968246" y="6388179"/>
            <a:ext cx="269367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Simulation &amp; Data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5761434" y="6847523"/>
            <a:ext cx="3107412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Combining theory with real-world application.</a:t>
            </a:r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D3ED1E-5E09-E1F5-345A-69E518D89AFE}"/>
              </a:ext>
            </a:extLst>
          </p:cNvPr>
          <p:cNvSpPr/>
          <p:nvPr/>
        </p:nvSpPr>
        <p:spPr>
          <a:xfrm>
            <a:off x="12847899" y="7697165"/>
            <a:ext cx="1666754" cy="428263"/>
          </a:xfrm>
          <a:prstGeom prst="rect">
            <a:avLst/>
          </a:prstGeom>
          <a:solidFill>
            <a:srgbClr val="282C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548</Words>
  <Application>Microsoft Office PowerPoint</Application>
  <PresentationFormat>Custom</PresentationFormat>
  <Paragraphs>98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Barlow Bold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Bhuvan G S</dc:creator>
  <cp:lastModifiedBy>Bhuvan G S</cp:lastModifiedBy>
  <cp:revision>2</cp:revision>
  <dcterms:created xsi:type="dcterms:W3CDTF">2025-06-23T04:53:42Z</dcterms:created>
  <dcterms:modified xsi:type="dcterms:W3CDTF">2025-06-23T04:59:19Z</dcterms:modified>
</cp:coreProperties>
</file>